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84"/>
    <p:sldId id="257" r:id="rId85"/>
    <p:sldId id="258" r:id="rId86"/>
    <p:sldId id="259" r:id="rId87"/>
    <p:sldId id="260" r:id="rId88"/>
    <p:sldId id="261" r:id="rId89"/>
    <p:sldId id="262" r:id="rId90"/>
    <p:sldId id="263" r:id="rId91"/>
    <p:sldId id="264" r:id="rId92"/>
    <p:sldId id="265" r:id="rId93"/>
    <p:sldId id="266" r:id="rId94"/>
    <p:sldId id="267" r:id="rId95"/>
  </p:sldIdLst>
  <p:sldSz cx="9753600" cy="7315200"/>
  <p:notesSz cx="6858000" cy="9144000"/>
  <p:embeddedFontLst>
    <p:embeddedFont>
      <p:font typeface="League Gothic" charset="1" panose="00000500000000000000"/>
      <p:regular r:id="rId6"/>
    </p:embeddedFont>
    <p:embeddedFont>
      <p:font typeface="League Gothic Italics" charset="1" panose="000005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Fredoka One" charset="1" panose="02000000000000000000"/>
      <p:regular r:id="rId12"/>
    </p:embeddedFont>
    <p:embeddedFont>
      <p:font typeface="Exo" charset="1" panose="00000500000000000000"/>
      <p:regular r:id="rId13"/>
    </p:embeddedFont>
    <p:embeddedFont>
      <p:font typeface="Exo Bold" charset="1" panose="00000800000000000000"/>
      <p:regular r:id="rId14"/>
    </p:embeddedFont>
    <p:embeddedFont>
      <p:font typeface="Exo Italics" charset="1" panose="00000500000000000000"/>
      <p:regular r:id="rId15"/>
    </p:embeddedFont>
    <p:embeddedFont>
      <p:font typeface="Exo Bold Italics" charset="1" panose="00000800000000000000"/>
      <p:regular r:id="rId16"/>
    </p:embeddedFont>
    <p:embeddedFont>
      <p:font typeface="TDTD심플" charset="1" panose="02000503000000000000"/>
      <p:regular r:id="rId17"/>
    </p:embeddedFont>
    <p:embeddedFont>
      <p:font typeface="Akzidenz-Grotesk" charset="1" panose="02000503030000020003"/>
      <p:regular r:id="rId18"/>
    </p:embeddedFont>
    <p:embeddedFont>
      <p:font typeface="Akzidenz-Grotesk Bold" charset="1" panose="02000803050000020004"/>
      <p:regular r:id="rId19"/>
    </p:embeddedFont>
    <p:embeddedFont>
      <p:font typeface="Akzidenz-Grotesk Italics" charset="1" panose="02000503050000090004"/>
      <p:regular r:id="rId20"/>
    </p:embeddedFont>
    <p:embeddedFont>
      <p:font typeface="Akzidenz-Grotesk Bold Italics" charset="1" panose="02000803060000090004"/>
      <p:regular r:id="rId21"/>
    </p:embeddedFont>
    <p:embeddedFont>
      <p:font typeface="Akzidenz-Grotesk Light" charset="1" panose="02000506040000020003"/>
      <p:regular r:id="rId22"/>
    </p:embeddedFont>
    <p:embeddedFont>
      <p:font typeface="Akzidenz-Grotesk Medium" charset="1" panose="02000603030000020004"/>
      <p:regular r:id="rId23"/>
    </p:embeddedFont>
    <p:embeddedFont>
      <p:font typeface="Akzidenz-Grotesk Heavy" charset="1" panose="02000503050000020004"/>
      <p:regular r:id="rId24"/>
    </p:embeddedFont>
    <p:embeddedFont>
      <p:font typeface="Akzidenz-Grotesk Heavy Italics" charset="1" panose="02000003030000090004"/>
      <p:regular r:id="rId25"/>
    </p:embeddedFont>
    <p:embeddedFont>
      <p:font typeface="ITC Franklin Gothic LT" charset="1" panose="020B0504030503020204"/>
      <p:regular r:id="rId26"/>
    </p:embeddedFont>
    <p:embeddedFont>
      <p:font typeface="ITC Franklin Gothic LT Italics" charset="1" panose="020B0504030503090204"/>
      <p:regular r:id="rId27"/>
    </p:embeddedFont>
    <p:embeddedFont>
      <p:font typeface="ITC Franklin Gothic LT Semi-Bold" charset="1" panose="020B0704030502020204"/>
      <p:regular r:id="rId28"/>
    </p:embeddedFont>
    <p:embeddedFont>
      <p:font typeface="ITC Franklin Gothic LT Semi-Bold Italics" charset="1" panose="020B0704030502090204"/>
      <p:regular r:id="rId29"/>
    </p:embeddedFont>
    <p:embeddedFont>
      <p:font typeface="ITC Franklin Gothic LT Ultra-Bold" charset="1" panose="020B0904030502020204"/>
      <p:regular r:id="rId30"/>
    </p:embeddedFont>
    <p:embeddedFont>
      <p:font typeface="ITC Franklin Gothic LT Ultra-Bold Italics" charset="1" panose="020B0904030502090204"/>
      <p:regular r:id="rId31"/>
    </p:embeddedFont>
    <p:embeddedFont>
      <p:font typeface="Poppins" charset="1" panose="00000500000000000000"/>
      <p:regular r:id="rId32"/>
    </p:embeddedFont>
    <p:embeddedFont>
      <p:font typeface="Poppins Bold" charset="1" panose="00000800000000000000"/>
      <p:regular r:id="rId33"/>
    </p:embeddedFont>
    <p:embeddedFont>
      <p:font typeface="Poppins Italics" charset="1" panose="00000500000000000000"/>
      <p:regular r:id="rId34"/>
    </p:embeddedFont>
    <p:embeddedFont>
      <p:font typeface="Poppins Bold Italics" charset="1" panose="00000800000000000000"/>
      <p:regular r:id="rId35"/>
    </p:embeddedFont>
    <p:embeddedFont>
      <p:font typeface="Poppins Thin" charset="1" panose="00000300000000000000"/>
      <p:regular r:id="rId36"/>
    </p:embeddedFont>
    <p:embeddedFont>
      <p:font typeface="Poppins Thin Italics" charset="1" panose="00000300000000000000"/>
      <p:regular r:id="rId37"/>
    </p:embeddedFont>
    <p:embeddedFont>
      <p:font typeface="Poppins Extra-Light" charset="1" panose="00000300000000000000"/>
      <p:regular r:id="rId38"/>
    </p:embeddedFont>
    <p:embeddedFont>
      <p:font typeface="Poppins Extra-Light Italics" charset="1" panose="00000300000000000000"/>
      <p:regular r:id="rId39"/>
    </p:embeddedFont>
    <p:embeddedFont>
      <p:font typeface="Poppins Light" charset="1" panose="00000400000000000000"/>
      <p:regular r:id="rId40"/>
    </p:embeddedFont>
    <p:embeddedFont>
      <p:font typeface="Poppins Light Italics" charset="1" panose="00000400000000000000"/>
      <p:regular r:id="rId41"/>
    </p:embeddedFont>
    <p:embeddedFont>
      <p:font typeface="Poppins Medium" charset="1" panose="00000600000000000000"/>
      <p:regular r:id="rId42"/>
    </p:embeddedFont>
    <p:embeddedFont>
      <p:font typeface="Poppins Medium Italics" charset="1" panose="00000600000000000000"/>
      <p:regular r:id="rId43"/>
    </p:embeddedFont>
    <p:embeddedFont>
      <p:font typeface="Poppins Semi-Bold" charset="1" panose="00000700000000000000"/>
      <p:regular r:id="rId44"/>
    </p:embeddedFont>
    <p:embeddedFont>
      <p:font typeface="Poppins Semi-Bold Italics" charset="1" panose="00000700000000000000"/>
      <p:regular r:id="rId45"/>
    </p:embeddedFont>
    <p:embeddedFont>
      <p:font typeface="Poppins Ultra-Bold" charset="1" panose="00000900000000000000"/>
      <p:regular r:id="rId46"/>
    </p:embeddedFont>
    <p:embeddedFont>
      <p:font typeface="Poppins Ultra-Bold Italics" charset="1" panose="00000900000000000000"/>
      <p:regular r:id="rId47"/>
    </p:embeddedFont>
    <p:embeddedFont>
      <p:font typeface="Poppins Heavy" charset="1" panose="00000A00000000000000"/>
      <p:regular r:id="rId48"/>
    </p:embeddedFont>
    <p:embeddedFont>
      <p:font typeface="Poppins Heavy Italics" charset="1" panose="00000A00000000000000"/>
      <p:regular r:id="rId49"/>
    </p:embeddedFont>
    <p:embeddedFont>
      <p:font typeface="Cakerolli" charset="1" panose="00000000000000000000"/>
      <p:regular r:id="rId50"/>
    </p:embeddedFont>
    <p:embeddedFont>
      <p:font typeface="Cakerolli Bold" charset="1" panose="00000000000000000000"/>
      <p:regular r:id="rId51"/>
    </p:embeddedFont>
    <p:embeddedFont>
      <p:font typeface="Cakerolli Italics" charset="1" panose="00000000000000000000"/>
      <p:regular r:id="rId52"/>
    </p:embeddedFont>
    <p:embeddedFont>
      <p:font typeface="Cakerolli Bold Italics" charset="1" panose="00000000000000000000"/>
      <p:regular r:id="rId53"/>
    </p:embeddedFont>
    <p:embeddedFont>
      <p:font typeface="Cakerolli Thin" charset="1" panose="00000000000000000000"/>
      <p:regular r:id="rId54"/>
    </p:embeddedFont>
    <p:embeddedFont>
      <p:font typeface="Cakerolli Thin Italics" charset="1" panose="00000000000000000000"/>
      <p:regular r:id="rId55"/>
    </p:embeddedFont>
    <p:embeddedFont>
      <p:font typeface="Cakerolli Light" charset="1" panose="00000000000000000000"/>
      <p:regular r:id="rId56"/>
    </p:embeddedFont>
    <p:embeddedFont>
      <p:font typeface="Cakerolli Light Italics" charset="1" panose="00000000000000000000"/>
      <p:regular r:id="rId57"/>
    </p:embeddedFont>
    <p:embeddedFont>
      <p:font typeface="Cakerolli Medium" charset="1" panose="00000000000000000000"/>
      <p:regular r:id="rId58"/>
    </p:embeddedFont>
    <p:embeddedFont>
      <p:font typeface="Cakerolli Medium Italics" charset="1" panose="00000000000000000000"/>
      <p:regular r:id="rId59"/>
    </p:embeddedFont>
    <p:embeddedFont>
      <p:font typeface="Cakerolli Semi-Bold" charset="1" panose="00000000000000000000"/>
      <p:regular r:id="rId60"/>
    </p:embeddedFont>
    <p:embeddedFont>
      <p:font typeface="Cakerolli Semi-Bold Italics" charset="1" panose="00000000000000000000"/>
      <p:regular r:id="rId61"/>
    </p:embeddedFont>
    <p:embeddedFont>
      <p:font typeface="Cakerolli Ultra-Bold" charset="1" panose="00000000000000000000"/>
      <p:regular r:id="rId62"/>
    </p:embeddedFont>
    <p:embeddedFont>
      <p:font typeface="Cakerolli Ultra-Bold Italics" charset="1" panose="00000000000000000000"/>
      <p:regular r:id="rId63"/>
    </p:embeddedFont>
    <p:embeddedFont>
      <p:font typeface="Cakerolli Heavy" charset="1" panose="00000000000000000000"/>
      <p:regular r:id="rId64"/>
    </p:embeddedFont>
    <p:embeddedFont>
      <p:font typeface="Cakerolli Heavy Italics" charset="1" panose="00000000000000000000"/>
      <p:regular r:id="rId65"/>
    </p:embeddedFont>
    <p:embeddedFont>
      <p:font typeface="Cooper Hewitt" charset="1" panose="00000000000000000000"/>
      <p:regular r:id="rId66"/>
    </p:embeddedFont>
    <p:embeddedFont>
      <p:font typeface="Cooper Hewitt Bold" charset="1" panose="00000000000000000000"/>
      <p:regular r:id="rId67"/>
    </p:embeddedFont>
    <p:embeddedFont>
      <p:font typeface="Cooper Hewitt Italics" charset="1" panose="00000000000000000000"/>
      <p:regular r:id="rId68"/>
    </p:embeddedFont>
    <p:embeddedFont>
      <p:font typeface="Cooper Hewitt Bold Italics" charset="1" panose="00000000000000000000"/>
      <p:regular r:id="rId69"/>
    </p:embeddedFont>
    <p:embeddedFont>
      <p:font typeface="Cooper Hewitt Thin" charset="1" panose="00000000000000000000"/>
      <p:regular r:id="rId70"/>
    </p:embeddedFont>
    <p:embeddedFont>
      <p:font typeface="Cooper Hewitt Thin Italics" charset="1" panose="00000000000000000000"/>
      <p:regular r:id="rId71"/>
    </p:embeddedFont>
    <p:embeddedFont>
      <p:font typeface="Cooper Hewitt Light" charset="1" panose="00000000000000000000"/>
      <p:regular r:id="rId72"/>
    </p:embeddedFont>
    <p:embeddedFont>
      <p:font typeface="Cooper Hewitt Light Italics" charset="1" panose="00000000000000000000"/>
      <p:regular r:id="rId73"/>
    </p:embeddedFont>
    <p:embeddedFont>
      <p:font typeface="Cooper Hewitt Heavy" charset="1" panose="00000000000000000000"/>
      <p:regular r:id="rId74"/>
    </p:embeddedFont>
    <p:embeddedFont>
      <p:font typeface="Cooper Hewitt Heavy Italics" charset="1" panose="00000000000000000000"/>
      <p:regular r:id="rId75"/>
    </p:embeddedFont>
    <p:embeddedFont>
      <p:font typeface="Cocomat Pro" charset="1" panose="00000500000000000000"/>
      <p:regular r:id="rId76"/>
    </p:embeddedFont>
    <p:embeddedFont>
      <p:font typeface="Cocomat Pro Bold" charset="1" panose="00000700000000000000"/>
      <p:regular r:id="rId77"/>
    </p:embeddedFont>
    <p:embeddedFont>
      <p:font typeface="Cocomat Pro Italics" charset="1" panose="00000500000000000000"/>
      <p:regular r:id="rId78"/>
    </p:embeddedFont>
    <p:embeddedFont>
      <p:font typeface="Cocomat Pro Bold Italics" charset="1" panose="00000700000000000000"/>
      <p:regular r:id="rId79"/>
    </p:embeddedFont>
    <p:embeddedFont>
      <p:font typeface="Cocomat Pro Thin" charset="1" panose="00000200000000000000"/>
      <p:regular r:id="rId80"/>
    </p:embeddedFont>
    <p:embeddedFont>
      <p:font typeface="Cocomat Pro Thin Italics" charset="1" panose="00000200000000000000"/>
      <p:regular r:id="rId81"/>
    </p:embeddedFont>
    <p:embeddedFont>
      <p:font typeface="Cocomat Pro Heavy" charset="1" panose="00000A00000000000000"/>
      <p:regular r:id="rId82"/>
    </p:embeddedFont>
    <p:embeddedFont>
      <p:font typeface="Cocomat Pro Heavy Italics" charset="1" panose="00000A00000000000000"/>
      <p:regular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slides/slide1.xml" Type="http://schemas.openxmlformats.org/officeDocument/2006/relationships/slide"/><Relationship Id="rId85" Target="slides/slide2.xml" Type="http://schemas.openxmlformats.org/officeDocument/2006/relationships/slide"/><Relationship Id="rId86" Target="slides/slide3.xml" Type="http://schemas.openxmlformats.org/officeDocument/2006/relationships/slide"/><Relationship Id="rId87" Target="slides/slide4.xml" Type="http://schemas.openxmlformats.org/officeDocument/2006/relationships/slide"/><Relationship Id="rId88" Target="slides/slide5.xml" Type="http://schemas.openxmlformats.org/officeDocument/2006/relationships/slide"/><Relationship Id="rId89" Target="slides/slide6.xml" Type="http://schemas.openxmlformats.org/officeDocument/2006/relationships/slide"/><Relationship Id="rId9" Target="fonts/font9.fntdata" Type="http://schemas.openxmlformats.org/officeDocument/2006/relationships/font"/><Relationship Id="rId90" Target="slides/slide7.xml" Type="http://schemas.openxmlformats.org/officeDocument/2006/relationships/slide"/><Relationship Id="rId91" Target="slides/slide8.xml" Type="http://schemas.openxmlformats.org/officeDocument/2006/relationships/slide"/><Relationship Id="rId92" Target="slides/slide9.xml" Type="http://schemas.openxmlformats.org/officeDocument/2006/relationships/slide"/><Relationship Id="rId93" Target="slides/slide10.xml" Type="http://schemas.openxmlformats.org/officeDocument/2006/relationships/slide"/><Relationship Id="rId94" Target="slides/slide11.xml" Type="http://schemas.openxmlformats.org/officeDocument/2006/relationships/slide"/><Relationship Id="rId95" Target="slides/slide12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jpeg" Type="http://schemas.openxmlformats.org/officeDocument/2006/relationships/image"/><Relationship Id="rId4" Target="../media/VAF0wP7odis.mp4" Type="http://schemas.openxmlformats.org/officeDocument/2006/relationships/video"/><Relationship Id="rId5" Target="../media/VAF0wP7odis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52775" y="3632530"/>
            <a:ext cx="5801649" cy="4163436"/>
          </a:xfrm>
          <a:custGeom>
            <a:avLst/>
            <a:gdLst/>
            <a:ahLst/>
            <a:cxnLst/>
            <a:rect r="r" b="b" t="t" l="l"/>
            <a:pathLst>
              <a:path h="4163436" w="5801649">
                <a:moveTo>
                  <a:pt x="0" y="0"/>
                </a:moveTo>
                <a:lnTo>
                  <a:pt x="5801650" y="0"/>
                </a:lnTo>
                <a:lnTo>
                  <a:pt x="5801650" y="4163436"/>
                </a:lnTo>
                <a:lnTo>
                  <a:pt x="0" y="4163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10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57913" y="4212052"/>
            <a:ext cx="7037773" cy="9950579"/>
          </a:xfrm>
          <a:custGeom>
            <a:avLst/>
            <a:gdLst/>
            <a:ahLst/>
            <a:cxnLst/>
            <a:rect r="r" b="b" t="t" l="l"/>
            <a:pathLst>
              <a:path h="9950579" w="7037773">
                <a:moveTo>
                  <a:pt x="0" y="0"/>
                </a:moveTo>
                <a:lnTo>
                  <a:pt x="7037774" y="0"/>
                </a:lnTo>
                <a:lnTo>
                  <a:pt x="7037774" y="9950580"/>
                </a:lnTo>
                <a:lnTo>
                  <a:pt x="0" y="9950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9856">
            <a:off x="6623" y="4157343"/>
            <a:ext cx="2910364" cy="2783035"/>
          </a:xfrm>
          <a:custGeom>
            <a:avLst/>
            <a:gdLst/>
            <a:ahLst/>
            <a:cxnLst/>
            <a:rect r="r" b="b" t="t" l="l"/>
            <a:pathLst>
              <a:path h="2783035" w="2910364">
                <a:moveTo>
                  <a:pt x="0" y="0"/>
                </a:moveTo>
                <a:lnTo>
                  <a:pt x="2910364" y="0"/>
                </a:lnTo>
                <a:lnTo>
                  <a:pt x="2910364" y="2783035"/>
                </a:lnTo>
                <a:lnTo>
                  <a:pt x="0" y="2783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962200">
            <a:off x="1716422" y="-2329863"/>
            <a:ext cx="3515247" cy="3761451"/>
          </a:xfrm>
          <a:custGeom>
            <a:avLst/>
            <a:gdLst/>
            <a:ahLst/>
            <a:cxnLst/>
            <a:rect r="r" b="b" t="t" l="l"/>
            <a:pathLst>
              <a:path h="3761451" w="3515247">
                <a:moveTo>
                  <a:pt x="0" y="0"/>
                </a:moveTo>
                <a:lnTo>
                  <a:pt x="3515247" y="0"/>
                </a:lnTo>
                <a:lnTo>
                  <a:pt x="3515247" y="3761451"/>
                </a:lnTo>
                <a:lnTo>
                  <a:pt x="0" y="3761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984" y="1249807"/>
            <a:ext cx="8447614" cy="32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1"/>
              </a:lnSpc>
            </a:pPr>
            <a:r>
              <a:rPr lang="en-US" sz="8640">
                <a:solidFill>
                  <a:srgbClr val="CB6963"/>
                </a:solidFill>
                <a:latin typeface="Fredoka One Bold"/>
              </a:rPr>
              <a:t>POO</a:t>
            </a:r>
            <a:r>
              <a:rPr lang="en-US" sz="8640">
                <a:solidFill>
                  <a:srgbClr val="CB6963"/>
                </a:solidFill>
                <a:latin typeface="Fredoka One Bold"/>
              </a:rPr>
              <a:t> </a:t>
            </a:r>
          </a:p>
          <a:p>
            <a:pPr algn="ctr">
              <a:lnSpc>
                <a:spcPts val="8381"/>
              </a:lnSpc>
            </a:pPr>
            <a:r>
              <a:rPr lang="en-US" sz="8640">
                <a:solidFill>
                  <a:srgbClr val="CB6963"/>
                </a:solidFill>
                <a:latin typeface="Fredoka One Bold"/>
              </a:rPr>
              <a:t>Iterar</a:t>
            </a:r>
          </a:p>
          <a:p>
            <a:pPr algn="ctr">
              <a:lnSpc>
                <a:spcPts val="838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58254" y="3556330"/>
            <a:ext cx="4817075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C68884"/>
                </a:solidFill>
                <a:latin typeface="Poppins"/>
              </a:rPr>
              <a:t>Yánnick Pérez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408638">
            <a:off x="3929180" y="-940679"/>
            <a:ext cx="2566963" cy="2090908"/>
          </a:xfrm>
          <a:custGeom>
            <a:avLst/>
            <a:gdLst/>
            <a:ahLst/>
            <a:cxnLst/>
            <a:rect r="r" b="b" t="t" l="l"/>
            <a:pathLst>
              <a:path h="2090908" w="2566963">
                <a:moveTo>
                  <a:pt x="0" y="0"/>
                </a:moveTo>
                <a:lnTo>
                  <a:pt x="2566963" y="0"/>
                </a:lnTo>
                <a:lnTo>
                  <a:pt x="2566963" y="2090908"/>
                </a:lnTo>
                <a:lnTo>
                  <a:pt x="0" y="20909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61235" y="-19594"/>
            <a:ext cx="1692365" cy="1535150"/>
          </a:xfrm>
          <a:custGeom>
            <a:avLst/>
            <a:gdLst/>
            <a:ahLst/>
            <a:cxnLst/>
            <a:rect r="r" b="b" t="t" l="l"/>
            <a:pathLst>
              <a:path h="1535150" w="1692365">
                <a:moveTo>
                  <a:pt x="0" y="0"/>
                </a:moveTo>
                <a:lnTo>
                  <a:pt x="1692365" y="0"/>
                </a:lnTo>
                <a:lnTo>
                  <a:pt x="1692365" y="1535150"/>
                </a:lnTo>
                <a:lnTo>
                  <a:pt x="0" y="153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1692365" cy="1535150"/>
          </a:xfrm>
          <a:custGeom>
            <a:avLst/>
            <a:gdLst/>
            <a:ahLst/>
            <a:cxnLst/>
            <a:rect r="r" b="b" t="t" l="l"/>
            <a:pathLst>
              <a:path h="1535150" w="1692365">
                <a:moveTo>
                  <a:pt x="0" y="0"/>
                </a:moveTo>
                <a:lnTo>
                  <a:pt x="1692365" y="0"/>
                </a:lnTo>
                <a:lnTo>
                  <a:pt x="1692365" y="1535150"/>
                </a:lnTo>
                <a:lnTo>
                  <a:pt x="0" y="153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5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99" y="300367"/>
            <a:ext cx="5627416" cy="568683"/>
            <a:chOff x="0" y="0"/>
            <a:chExt cx="1493564" cy="15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564" cy="150933"/>
            </a:xfrm>
            <a:custGeom>
              <a:avLst/>
              <a:gdLst/>
              <a:ahLst/>
              <a:cxnLst/>
              <a:rect r="r" b="b" t="t" l="l"/>
              <a:pathLst>
                <a:path h="150933" w="1493564">
                  <a:moveTo>
                    <a:pt x="1290364" y="0"/>
                  </a:moveTo>
                  <a:lnTo>
                    <a:pt x="0" y="0"/>
                  </a:lnTo>
                  <a:lnTo>
                    <a:pt x="0" y="150933"/>
                  </a:lnTo>
                  <a:lnTo>
                    <a:pt x="1290364" y="150933"/>
                  </a:lnTo>
                  <a:lnTo>
                    <a:pt x="1493564" y="75467"/>
                  </a:lnTo>
                  <a:lnTo>
                    <a:pt x="1290364" y="0"/>
                  </a:lnTo>
                  <a:close/>
                </a:path>
              </a:pathLst>
            </a:custGeom>
            <a:solidFill>
              <a:srgbClr val="F1CD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79264" cy="16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372" y="1089148"/>
            <a:ext cx="9514857" cy="4370539"/>
          </a:xfrm>
          <a:custGeom>
            <a:avLst/>
            <a:gdLst/>
            <a:ahLst/>
            <a:cxnLst/>
            <a:rect r="r" b="b" t="t" l="l"/>
            <a:pathLst>
              <a:path h="4370539" w="9514857">
                <a:moveTo>
                  <a:pt x="0" y="0"/>
                </a:moveTo>
                <a:lnTo>
                  <a:pt x="9514856" y="0"/>
                </a:lnTo>
                <a:lnTo>
                  <a:pt x="9514856" y="4370539"/>
                </a:lnTo>
                <a:lnTo>
                  <a:pt x="0" y="437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7" t="-1778" r="-18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0299" y="384049"/>
            <a:ext cx="4989080" cy="34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</a:pPr>
            <a:r>
              <a:rPr lang="en-US" sz="2304" spc="106">
                <a:solidFill>
                  <a:srgbClr val="000000"/>
                </a:solidFill>
                <a:latin typeface="Cocomat Pro Semi-Bold"/>
              </a:rPr>
              <a:t>FUNCIÓN MAIN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96" r="-15451" b="-6130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5652" y="1515556"/>
            <a:ext cx="7114424" cy="5068124"/>
            <a:chOff x="0" y="0"/>
            <a:chExt cx="1445201" cy="10295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5202" cy="1029523"/>
            </a:xfrm>
            <a:custGeom>
              <a:avLst/>
              <a:gdLst/>
              <a:ahLst/>
              <a:cxnLst/>
              <a:rect r="r" b="b" t="t" l="l"/>
              <a:pathLst>
                <a:path h="1029523" w="1445202">
                  <a:moveTo>
                    <a:pt x="21764" y="0"/>
                  </a:moveTo>
                  <a:lnTo>
                    <a:pt x="1423438" y="0"/>
                  </a:lnTo>
                  <a:cubicBezTo>
                    <a:pt x="1429210" y="0"/>
                    <a:pt x="1434745" y="2293"/>
                    <a:pt x="1438827" y="6375"/>
                  </a:cubicBezTo>
                  <a:cubicBezTo>
                    <a:pt x="1442909" y="10456"/>
                    <a:pt x="1445202" y="15992"/>
                    <a:pt x="1445202" y="21764"/>
                  </a:cubicBezTo>
                  <a:lnTo>
                    <a:pt x="1445202" y="1007759"/>
                  </a:lnTo>
                  <a:cubicBezTo>
                    <a:pt x="1445202" y="1013531"/>
                    <a:pt x="1442909" y="1019066"/>
                    <a:pt x="1438827" y="1023148"/>
                  </a:cubicBezTo>
                  <a:cubicBezTo>
                    <a:pt x="1434745" y="1027230"/>
                    <a:pt x="1429210" y="1029523"/>
                    <a:pt x="1423438" y="1029523"/>
                  </a:cubicBezTo>
                  <a:lnTo>
                    <a:pt x="21764" y="1029523"/>
                  </a:lnTo>
                  <a:cubicBezTo>
                    <a:pt x="15992" y="1029523"/>
                    <a:pt x="10456" y="1027230"/>
                    <a:pt x="6375" y="1023148"/>
                  </a:cubicBezTo>
                  <a:cubicBezTo>
                    <a:pt x="2293" y="1019066"/>
                    <a:pt x="0" y="1013531"/>
                    <a:pt x="0" y="1007759"/>
                  </a:cubicBezTo>
                  <a:lnTo>
                    <a:pt x="0" y="21764"/>
                  </a:lnTo>
                  <a:cubicBezTo>
                    <a:pt x="0" y="15992"/>
                    <a:pt x="2293" y="10456"/>
                    <a:pt x="6375" y="6375"/>
                  </a:cubicBezTo>
                  <a:cubicBezTo>
                    <a:pt x="10456" y="2293"/>
                    <a:pt x="15992" y="0"/>
                    <a:pt x="21764" y="0"/>
                  </a:cubicBezTo>
                  <a:close/>
                </a:path>
              </a:pathLst>
            </a:custGeom>
            <a:solidFill>
              <a:srgbClr val="DBE6E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45201" cy="1077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6178" y="2991512"/>
            <a:ext cx="937201" cy="93720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C4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09701" y="3147912"/>
            <a:ext cx="490156" cy="624403"/>
          </a:xfrm>
          <a:custGeom>
            <a:avLst/>
            <a:gdLst/>
            <a:ahLst/>
            <a:cxnLst/>
            <a:rect r="r" b="b" t="t" l="l"/>
            <a:pathLst>
              <a:path h="624403" w="490156">
                <a:moveTo>
                  <a:pt x="0" y="0"/>
                </a:moveTo>
                <a:lnTo>
                  <a:pt x="490156" y="0"/>
                </a:lnTo>
                <a:lnTo>
                  <a:pt x="490156" y="624402"/>
                </a:lnTo>
                <a:lnTo>
                  <a:pt x="0" y="62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61025" y="1719267"/>
            <a:ext cx="1902366" cy="66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6"/>
              </a:lnSpc>
            </a:pPr>
            <a:r>
              <a:rPr lang="en-US" sz="4558">
                <a:solidFill>
                  <a:srgbClr val="000000"/>
                </a:solidFill>
                <a:latin typeface="League Gothic"/>
              </a:rPr>
              <a:t>RESUMEN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8700" y="2532704"/>
            <a:ext cx="6327016" cy="35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5"/>
              </a:lnSpc>
            </a:pPr>
            <a:r>
              <a:rPr lang="en-US" sz="3145">
                <a:solidFill>
                  <a:srgbClr val="3D3D3D"/>
                </a:solidFill>
                <a:latin typeface="Cooper Hewitt"/>
              </a:rPr>
              <a:t>El programa busca un número específico (objetivo) dentro de un arreglo de un millón de números utilizando dos algoritmos de búsqueda diferentes (búsqueda binaria y búsqueda lineal) y muestra los resultados junto con el tiempo de ejecución de cada búsqueda.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14662" y="-57694"/>
            <a:ext cx="1692365" cy="1535150"/>
          </a:xfrm>
          <a:custGeom>
            <a:avLst/>
            <a:gdLst/>
            <a:ahLst/>
            <a:cxnLst/>
            <a:rect r="r" b="b" t="t" l="l"/>
            <a:pathLst>
              <a:path h="1535150" w="1692365">
                <a:moveTo>
                  <a:pt x="0" y="0"/>
                </a:moveTo>
                <a:lnTo>
                  <a:pt x="1692364" y="0"/>
                </a:lnTo>
                <a:lnTo>
                  <a:pt x="1692364" y="1535150"/>
                </a:lnTo>
                <a:lnTo>
                  <a:pt x="0" y="153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61235" y="-19594"/>
            <a:ext cx="1692365" cy="1535150"/>
          </a:xfrm>
          <a:custGeom>
            <a:avLst/>
            <a:gdLst/>
            <a:ahLst/>
            <a:cxnLst/>
            <a:rect r="r" b="b" t="t" l="l"/>
            <a:pathLst>
              <a:path h="1535150" w="1692365">
                <a:moveTo>
                  <a:pt x="0" y="0"/>
                </a:moveTo>
                <a:lnTo>
                  <a:pt x="1692365" y="0"/>
                </a:lnTo>
                <a:lnTo>
                  <a:pt x="1692365" y="1535150"/>
                </a:lnTo>
                <a:lnTo>
                  <a:pt x="0" y="153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5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8839" y="607263"/>
            <a:ext cx="7195922" cy="6506951"/>
          </a:xfrm>
          <a:custGeom>
            <a:avLst/>
            <a:gdLst/>
            <a:ahLst/>
            <a:cxnLst/>
            <a:rect r="r" b="b" t="t" l="l"/>
            <a:pathLst>
              <a:path h="6506951" w="7195922">
                <a:moveTo>
                  <a:pt x="0" y="0"/>
                </a:moveTo>
                <a:lnTo>
                  <a:pt x="7195922" y="0"/>
                </a:lnTo>
                <a:lnTo>
                  <a:pt x="7195922" y="6506951"/>
                </a:lnTo>
                <a:lnTo>
                  <a:pt x="0" y="650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82077" y="5832628"/>
            <a:ext cx="2134630" cy="120073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402963" y="965856"/>
            <a:ext cx="7320559" cy="5226583"/>
            <a:chOff x="0" y="0"/>
            <a:chExt cx="9760745" cy="69687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760745" cy="5975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30"/>
                </a:lnSpc>
              </a:pPr>
              <a:r>
                <a:rPr lang="en-US" sz="11030" spc="-441">
                  <a:solidFill>
                    <a:srgbClr val="FFFFFF"/>
                  </a:solidFill>
                  <a:latin typeface="ITC Franklin Gothic LT Ultra-Bold"/>
                </a:rPr>
                <a:t>Thank you for your attention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724376" y="6101234"/>
              <a:ext cx="6311993" cy="867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69"/>
                </a:lnSpc>
                <a:spcBef>
                  <a:spcPct val="0"/>
                </a:spcBef>
              </a:pPr>
              <a:r>
                <a:rPr lang="en-US" sz="4269" strike="noStrike" u="none">
                  <a:solidFill>
                    <a:srgbClr val="0A0047"/>
                  </a:solidFill>
                  <a:latin typeface="Akzidenz-Grotesk Bold"/>
                </a:rPr>
                <a:t>↓ READ MORE ↓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48147" y="6695446"/>
            <a:ext cx="3430191" cy="41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521">
                <a:solidFill>
                  <a:srgbClr val="FFFFFF"/>
                </a:solidFill>
                <a:latin typeface="Exo"/>
              </a:rPr>
              <a:t>Youtube: </a:t>
            </a:r>
            <a:r>
              <a:rPr lang="en-US" sz="2521">
                <a:solidFill>
                  <a:srgbClr val="FFFFFF"/>
                </a:solidFill>
                <a:latin typeface="Exo"/>
              </a:rPr>
              <a:t>Yawy Angelito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96" r="-15451" b="-6130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5652" y="2068153"/>
            <a:ext cx="7114424" cy="2235989"/>
            <a:chOff x="0" y="0"/>
            <a:chExt cx="1445201" cy="454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5202" cy="454212"/>
            </a:xfrm>
            <a:custGeom>
              <a:avLst/>
              <a:gdLst/>
              <a:ahLst/>
              <a:cxnLst/>
              <a:rect r="r" b="b" t="t" l="l"/>
              <a:pathLst>
                <a:path h="454212" w="1445202">
                  <a:moveTo>
                    <a:pt x="21764" y="0"/>
                  </a:moveTo>
                  <a:lnTo>
                    <a:pt x="1423438" y="0"/>
                  </a:lnTo>
                  <a:cubicBezTo>
                    <a:pt x="1429210" y="0"/>
                    <a:pt x="1434745" y="2293"/>
                    <a:pt x="1438827" y="6375"/>
                  </a:cubicBezTo>
                  <a:cubicBezTo>
                    <a:pt x="1442909" y="10456"/>
                    <a:pt x="1445202" y="15992"/>
                    <a:pt x="1445202" y="21764"/>
                  </a:cubicBezTo>
                  <a:lnTo>
                    <a:pt x="1445202" y="432448"/>
                  </a:lnTo>
                  <a:cubicBezTo>
                    <a:pt x="1445202" y="438220"/>
                    <a:pt x="1442909" y="443756"/>
                    <a:pt x="1438827" y="447837"/>
                  </a:cubicBezTo>
                  <a:cubicBezTo>
                    <a:pt x="1434745" y="451919"/>
                    <a:pt x="1429210" y="454212"/>
                    <a:pt x="1423438" y="454212"/>
                  </a:cubicBezTo>
                  <a:lnTo>
                    <a:pt x="21764" y="454212"/>
                  </a:lnTo>
                  <a:cubicBezTo>
                    <a:pt x="15992" y="454212"/>
                    <a:pt x="10456" y="451919"/>
                    <a:pt x="6375" y="447837"/>
                  </a:cubicBezTo>
                  <a:cubicBezTo>
                    <a:pt x="2293" y="443756"/>
                    <a:pt x="0" y="438220"/>
                    <a:pt x="0" y="432448"/>
                  </a:cubicBezTo>
                  <a:lnTo>
                    <a:pt x="0" y="21764"/>
                  </a:lnTo>
                  <a:cubicBezTo>
                    <a:pt x="0" y="15992"/>
                    <a:pt x="2293" y="10456"/>
                    <a:pt x="6375" y="6375"/>
                  </a:cubicBezTo>
                  <a:cubicBezTo>
                    <a:pt x="10456" y="2293"/>
                    <a:pt x="15992" y="0"/>
                    <a:pt x="21764" y="0"/>
                  </a:cubicBezTo>
                  <a:close/>
                </a:path>
              </a:pathLst>
            </a:custGeom>
            <a:solidFill>
              <a:srgbClr val="DBE6E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45201" cy="501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5652" y="4468209"/>
            <a:ext cx="7114424" cy="2235989"/>
            <a:chOff x="0" y="0"/>
            <a:chExt cx="1445201" cy="4542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45202" cy="454212"/>
            </a:xfrm>
            <a:custGeom>
              <a:avLst/>
              <a:gdLst/>
              <a:ahLst/>
              <a:cxnLst/>
              <a:rect r="r" b="b" t="t" l="l"/>
              <a:pathLst>
                <a:path h="454212" w="1445202">
                  <a:moveTo>
                    <a:pt x="21764" y="0"/>
                  </a:moveTo>
                  <a:lnTo>
                    <a:pt x="1423438" y="0"/>
                  </a:lnTo>
                  <a:cubicBezTo>
                    <a:pt x="1429210" y="0"/>
                    <a:pt x="1434745" y="2293"/>
                    <a:pt x="1438827" y="6375"/>
                  </a:cubicBezTo>
                  <a:cubicBezTo>
                    <a:pt x="1442909" y="10456"/>
                    <a:pt x="1445202" y="15992"/>
                    <a:pt x="1445202" y="21764"/>
                  </a:cubicBezTo>
                  <a:lnTo>
                    <a:pt x="1445202" y="432448"/>
                  </a:lnTo>
                  <a:cubicBezTo>
                    <a:pt x="1445202" y="438220"/>
                    <a:pt x="1442909" y="443756"/>
                    <a:pt x="1438827" y="447837"/>
                  </a:cubicBezTo>
                  <a:cubicBezTo>
                    <a:pt x="1434745" y="451919"/>
                    <a:pt x="1429210" y="454212"/>
                    <a:pt x="1423438" y="454212"/>
                  </a:cubicBezTo>
                  <a:lnTo>
                    <a:pt x="21764" y="454212"/>
                  </a:lnTo>
                  <a:cubicBezTo>
                    <a:pt x="15992" y="454212"/>
                    <a:pt x="10456" y="451919"/>
                    <a:pt x="6375" y="447837"/>
                  </a:cubicBezTo>
                  <a:cubicBezTo>
                    <a:pt x="2293" y="443756"/>
                    <a:pt x="0" y="438220"/>
                    <a:pt x="0" y="432448"/>
                  </a:cubicBezTo>
                  <a:lnTo>
                    <a:pt x="0" y="21764"/>
                  </a:lnTo>
                  <a:cubicBezTo>
                    <a:pt x="0" y="15992"/>
                    <a:pt x="2293" y="10456"/>
                    <a:pt x="6375" y="6375"/>
                  </a:cubicBezTo>
                  <a:cubicBezTo>
                    <a:pt x="10456" y="2293"/>
                    <a:pt x="15992" y="0"/>
                    <a:pt x="21764" y="0"/>
                  </a:cubicBezTo>
                  <a:close/>
                </a:path>
              </a:pathLst>
            </a:custGeom>
            <a:solidFill>
              <a:srgbClr val="DBE6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45201" cy="501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1179" y="5117603"/>
            <a:ext cx="937201" cy="9372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C4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1179" y="2686190"/>
            <a:ext cx="937201" cy="93720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C4D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44702" y="5274002"/>
            <a:ext cx="490156" cy="624403"/>
          </a:xfrm>
          <a:custGeom>
            <a:avLst/>
            <a:gdLst/>
            <a:ahLst/>
            <a:cxnLst/>
            <a:rect r="r" b="b" t="t" l="l"/>
            <a:pathLst>
              <a:path h="624403" w="490156">
                <a:moveTo>
                  <a:pt x="0" y="0"/>
                </a:moveTo>
                <a:lnTo>
                  <a:pt x="490156" y="0"/>
                </a:lnTo>
                <a:lnTo>
                  <a:pt x="490156" y="624403"/>
                </a:lnTo>
                <a:lnTo>
                  <a:pt x="0" y="624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09708" y="2877265"/>
            <a:ext cx="560144" cy="555051"/>
          </a:xfrm>
          <a:custGeom>
            <a:avLst/>
            <a:gdLst/>
            <a:ahLst/>
            <a:cxnLst/>
            <a:rect r="r" b="b" t="t" l="l"/>
            <a:pathLst>
              <a:path h="555051" w="560144">
                <a:moveTo>
                  <a:pt x="0" y="0"/>
                </a:moveTo>
                <a:lnTo>
                  <a:pt x="560144" y="0"/>
                </a:lnTo>
                <a:lnTo>
                  <a:pt x="560144" y="555051"/>
                </a:lnTo>
                <a:lnTo>
                  <a:pt x="0" y="555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01943" y="2096728"/>
            <a:ext cx="5315010" cy="66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6"/>
              </a:lnSpc>
            </a:pPr>
            <a:r>
              <a:rPr lang="en-US" sz="4558">
                <a:solidFill>
                  <a:srgbClr val="000000"/>
                </a:solidFill>
                <a:latin typeface="League Gothic"/>
              </a:rPr>
              <a:t>DEFINICION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01943" y="2810014"/>
            <a:ext cx="6020530" cy="125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5"/>
              </a:lnSpc>
            </a:pPr>
            <a:r>
              <a:rPr lang="en-US" sz="2144">
                <a:solidFill>
                  <a:srgbClr val="3D3D3D"/>
                </a:solidFill>
                <a:latin typeface="Cooper Hewitt"/>
              </a:rPr>
              <a:t>Es cuando un conjunto de instrucciones, características o actividades se repiten una o varias veces hasta que una condición se cumple o deja de cumplirse.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01943" y="4560171"/>
            <a:ext cx="6020530" cy="214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5"/>
              </a:lnSpc>
            </a:pPr>
            <a:r>
              <a:rPr lang="en-US" sz="2144">
                <a:solidFill>
                  <a:srgbClr val="3D3D3D"/>
                </a:solidFill>
                <a:latin typeface="Cooper Hewitt"/>
              </a:rPr>
              <a:t>En cada iteración del conjunto de instrucciones se deben repetir los pasos de una forma continua, sin tener ningún punto de quiebre en el proceso. A menos que se cumpla que la condición sea verdadera o falsa, según sea la manera en la que está definida la iteración.</a:t>
            </a:r>
          </a:p>
          <a:p>
            <a:pPr>
              <a:lnSpc>
                <a:spcPts val="244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53524" y="593536"/>
            <a:ext cx="8046552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6000" spc="60">
                <a:solidFill>
                  <a:srgbClr val="000000"/>
                </a:solidFill>
                <a:latin typeface="League Gothic"/>
              </a:rPr>
              <a:t>ITERAR DE MAENRA EFICIENTE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114662" y="-57694"/>
            <a:ext cx="1692365" cy="1535150"/>
          </a:xfrm>
          <a:custGeom>
            <a:avLst/>
            <a:gdLst/>
            <a:ahLst/>
            <a:cxnLst/>
            <a:rect r="r" b="b" t="t" l="l"/>
            <a:pathLst>
              <a:path h="1535150" w="1692365">
                <a:moveTo>
                  <a:pt x="0" y="0"/>
                </a:moveTo>
                <a:lnTo>
                  <a:pt x="1692364" y="0"/>
                </a:lnTo>
                <a:lnTo>
                  <a:pt x="1692364" y="1535150"/>
                </a:lnTo>
                <a:lnTo>
                  <a:pt x="0" y="153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061235" y="-19594"/>
            <a:ext cx="1692365" cy="1535150"/>
          </a:xfrm>
          <a:custGeom>
            <a:avLst/>
            <a:gdLst/>
            <a:ahLst/>
            <a:cxnLst/>
            <a:rect r="r" b="b" t="t" l="l"/>
            <a:pathLst>
              <a:path h="1535150" w="1692365">
                <a:moveTo>
                  <a:pt x="0" y="0"/>
                </a:moveTo>
                <a:lnTo>
                  <a:pt x="1692365" y="0"/>
                </a:lnTo>
                <a:lnTo>
                  <a:pt x="1692365" y="1535150"/>
                </a:lnTo>
                <a:lnTo>
                  <a:pt x="0" y="153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2121" y="5653425"/>
            <a:ext cx="1639052" cy="1639052"/>
          </a:xfrm>
          <a:custGeom>
            <a:avLst/>
            <a:gdLst/>
            <a:ahLst/>
            <a:cxnLst/>
            <a:rect r="r" b="b" t="t" l="l"/>
            <a:pathLst>
              <a:path h="1639052" w="1639052">
                <a:moveTo>
                  <a:pt x="0" y="0"/>
                </a:moveTo>
                <a:lnTo>
                  <a:pt x="1639052" y="0"/>
                </a:lnTo>
                <a:lnTo>
                  <a:pt x="1639052" y="1639053"/>
                </a:lnTo>
                <a:lnTo>
                  <a:pt x="0" y="163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212427" y="5653425"/>
            <a:ext cx="1639052" cy="1639052"/>
          </a:xfrm>
          <a:custGeom>
            <a:avLst/>
            <a:gdLst/>
            <a:ahLst/>
            <a:cxnLst/>
            <a:rect r="r" b="b" t="t" l="l"/>
            <a:pathLst>
              <a:path h="1639052" w="1639052">
                <a:moveTo>
                  <a:pt x="1639052" y="0"/>
                </a:moveTo>
                <a:lnTo>
                  <a:pt x="0" y="0"/>
                </a:lnTo>
                <a:lnTo>
                  <a:pt x="0" y="1639053"/>
                </a:lnTo>
                <a:lnTo>
                  <a:pt x="1639052" y="1639053"/>
                </a:lnTo>
                <a:lnTo>
                  <a:pt x="16390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2470542" y="5653425"/>
            <a:ext cx="741885" cy="819526"/>
          </a:xfrm>
          <a:prstGeom prst="line">
            <a:avLst/>
          </a:prstGeom>
          <a:ln cap="flat" w="19050">
            <a:solidFill>
              <a:srgbClr val="35867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6541173" y="5653425"/>
            <a:ext cx="758992" cy="819526"/>
          </a:xfrm>
          <a:prstGeom prst="line">
            <a:avLst/>
          </a:prstGeom>
          <a:ln cap="flat" w="19050">
            <a:solidFill>
              <a:srgbClr val="E9BAB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4902121" y="1327078"/>
            <a:ext cx="4796089" cy="4326347"/>
            <a:chOff x="0" y="0"/>
            <a:chExt cx="1507608" cy="13599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7608" cy="1359949"/>
            </a:xfrm>
            <a:custGeom>
              <a:avLst/>
              <a:gdLst/>
              <a:ahLst/>
              <a:cxnLst/>
              <a:rect r="r" b="b" t="t" l="l"/>
              <a:pathLst>
                <a:path h="1359949" w="1507608">
                  <a:moveTo>
                    <a:pt x="27442" y="0"/>
                  </a:moveTo>
                  <a:lnTo>
                    <a:pt x="1480167" y="0"/>
                  </a:lnTo>
                  <a:cubicBezTo>
                    <a:pt x="1487444" y="0"/>
                    <a:pt x="1494424" y="2891"/>
                    <a:pt x="1499571" y="8037"/>
                  </a:cubicBezTo>
                  <a:cubicBezTo>
                    <a:pt x="1504717" y="13184"/>
                    <a:pt x="1507608" y="20164"/>
                    <a:pt x="1507608" y="27442"/>
                  </a:cubicBezTo>
                  <a:lnTo>
                    <a:pt x="1507608" y="1332507"/>
                  </a:lnTo>
                  <a:cubicBezTo>
                    <a:pt x="1507608" y="1339785"/>
                    <a:pt x="1504717" y="1346765"/>
                    <a:pt x="1499571" y="1351911"/>
                  </a:cubicBezTo>
                  <a:cubicBezTo>
                    <a:pt x="1494424" y="1357058"/>
                    <a:pt x="1487444" y="1359949"/>
                    <a:pt x="1480167" y="1359949"/>
                  </a:cubicBezTo>
                  <a:lnTo>
                    <a:pt x="27442" y="1359949"/>
                  </a:lnTo>
                  <a:cubicBezTo>
                    <a:pt x="20164" y="1359949"/>
                    <a:pt x="13184" y="1357058"/>
                    <a:pt x="8037" y="1351911"/>
                  </a:cubicBezTo>
                  <a:cubicBezTo>
                    <a:pt x="2891" y="1346765"/>
                    <a:pt x="0" y="1339785"/>
                    <a:pt x="0" y="1332507"/>
                  </a:cubicBezTo>
                  <a:lnTo>
                    <a:pt x="0" y="27442"/>
                  </a:lnTo>
                  <a:cubicBezTo>
                    <a:pt x="0" y="20164"/>
                    <a:pt x="2891" y="13184"/>
                    <a:pt x="8037" y="8037"/>
                  </a:cubicBezTo>
                  <a:cubicBezTo>
                    <a:pt x="13184" y="2891"/>
                    <a:pt x="20164" y="0"/>
                    <a:pt x="27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9BAB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07608" cy="140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81716" y="466330"/>
            <a:ext cx="4287013" cy="714929"/>
            <a:chOff x="0" y="0"/>
            <a:chExt cx="952234" cy="158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2234" cy="158800"/>
            </a:xfrm>
            <a:custGeom>
              <a:avLst/>
              <a:gdLst/>
              <a:ahLst/>
              <a:cxnLst/>
              <a:rect r="r" b="b" t="t" l="l"/>
              <a:pathLst>
                <a:path h="158800" w="952234">
                  <a:moveTo>
                    <a:pt x="30700" y="0"/>
                  </a:moveTo>
                  <a:lnTo>
                    <a:pt x="921533" y="0"/>
                  </a:lnTo>
                  <a:cubicBezTo>
                    <a:pt x="938489" y="0"/>
                    <a:pt x="952234" y="13745"/>
                    <a:pt x="952234" y="30700"/>
                  </a:cubicBezTo>
                  <a:lnTo>
                    <a:pt x="952234" y="128100"/>
                  </a:lnTo>
                  <a:cubicBezTo>
                    <a:pt x="952234" y="136242"/>
                    <a:pt x="948999" y="144051"/>
                    <a:pt x="943242" y="149808"/>
                  </a:cubicBezTo>
                  <a:cubicBezTo>
                    <a:pt x="937484" y="155566"/>
                    <a:pt x="929676" y="158800"/>
                    <a:pt x="921533" y="158800"/>
                  </a:cubicBezTo>
                  <a:lnTo>
                    <a:pt x="30700" y="158800"/>
                  </a:lnTo>
                  <a:cubicBezTo>
                    <a:pt x="22558" y="158800"/>
                    <a:pt x="14749" y="155566"/>
                    <a:pt x="8992" y="149808"/>
                  </a:cubicBezTo>
                  <a:cubicBezTo>
                    <a:pt x="3234" y="144051"/>
                    <a:pt x="0" y="136242"/>
                    <a:pt x="0" y="128100"/>
                  </a:cubicBezTo>
                  <a:lnTo>
                    <a:pt x="0" y="30700"/>
                  </a:lnTo>
                  <a:cubicBezTo>
                    <a:pt x="0" y="22558"/>
                    <a:pt x="3234" y="14749"/>
                    <a:pt x="8992" y="8992"/>
                  </a:cubicBezTo>
                  <a:cubicBezTo>
                    <a:pt x="14749" y="3234"/>
                    <a:pt x="22558" y="0"/>
                    <a:pt x="30700" y="0"/>
                  </a:cubicBezTo>
                  <a:close/>
                </a:path>
              </a:pathLst>
            </a:custGeom>
            <a:solidFill>
              <a:srgbClr val="E9BAB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52234" cy="206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605" y="1327078"/>
            <a:ext cx="4761874" cy="4326347"/>
            <a:chOff x="0" y="0"/>
            <a:chExt cx="1496853" cy="13599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96853" cy="1359949"/>
            </a:xfrm>
            <a:custGeom>
              <a:avLst/>
              <a:gdLst/>
              <a:ahLst/>
              <a:cxnLst/>
              <a:rect r="r" b="b" t="t" l="l"/>
              <a:pathLst>
                <a:path h="1359949" w="1496853">
                  <a:moveTo>
                    <a:pt x="27639" y="0"/>
                  </a:moveTo>
                  <a:lnTo>
                    <a:pt x="1469214" y="0"/>
                  </a:lnTo>
                  <a:cubicBezTo>
                    <a:pt x="1476544" y="0"/>
                    <a:pt x="1483574" y="2912"/>
                    <a:pt x="1488758" y="8095"/>
                  </a:cubicBezTo>
                  <a:cubicBezTo>
                    <a:pt x="1493941" y="13279"/>
                    <a:pt x="1496853" y="20309"/>
                    <a:pt x="1496853" y="27639"/>
                  </a:cubicBezTo>
                  <a:lnTo>
                    <a:pt x="1496853" y="1332310"/>
                  </a:lnTo>
                  <a:cubicBezTo>
                    <a:pt x="1496853" y="1339640"/>
                    <a:pt x="1493941" y="1346670"/>
                    <a:pt x="1488758" y="1351854"/>
                  </a:cubicBezTo>
                  <a:cubicBezTo>
                    <a:pt x="1483574" y="1357037"/>
                    <a:pt x="1476544" y="1359949"/>
                    <a:pt x="1469214" y="1359949"/>
                  </a:cubicBezTo>
                  <a:lnTo>
                    <a:pt x="27639" y="1359949"/>
                  </a:lnTo>
                  <a:cubicBezTo>
                    <a:pt x="20309" y="1359949"/>
                    <a:pt x="13279" y="1357037"/>
                    <a:pt x="8095" y="1351854"/>
                  </a:cubicBezTo>
                  <a:cubicBezTo>
                    <a:pt x="2912" y="1346670"/>
                    <a:pt x="0" y="1339640"/>
                    <a:pt x="0" y="1332310"/>
                  </a:cubicBezTo>
                  <a:lnTo>
                    <a:pt x="0" y="27639"/>
                  </a:lnTo>
                  <a:cubicBezTo>
                    <a:pt x="0" y="20309"/>
                    <a:pt x="2912" y="13279"/>
                    <a:pt x="8095" y="8095"/>
                  </a:cubicBezTo>
                  <a:cubicBezTo>
                    <a:pt x="13279" y="2912"/>
                    <a:pt x="20309" y="0"/>
                    <a:pt x="276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5867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96853" cy="140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4101" y="466330"/>
            <a:ext cx="4287013" cy="714929"/>
            <a:chOff x="0" y="0"/>
            <a:chExt cx="952234" cy="158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2234" cy="158800"/>
            </a:xfrm>
            <a:custGeom>
              <a:avLst/>
              <a:gdLst/>
              <a:ahLst/>
              <a:cxnLst/>
              <a:rect r="r" b="b" t="t" l="l"/>
              <a:pathLst>
                <a:path h="158800" w="952234">
                  <a:moveTo>
                    <a:pt x="30700" y="0"/>
                  </a:moveTo>
                  <a:lnTo>
                    <a:pt x="921533" y="0"/>
                  </a:lnTo>
                  <a:cubicBezTo>
                    <a:pt x="938489" y="0"/>
                    <a:pt x="952234" y="13745"/>
                    <a:pt x="952234" y="30700"/>
                  </a:cubicBezTo>
                  <a:lnTo>
                    <a:pt x="952234" y="128100"/>
                  </a:lnTo>
                  <a:cubicBezTo>
                    <a:pt x="952234" y="136242"/>
                    <a:pt x="948999" y="144051"/>
                    <a:pt x="943242" y="149808"/>
                  </a:cubicBezTo>
                  <a:cubicBezTo>
                    <a:pt x="937484" y="155566"/>
                    <a:pt x="929676" y="158800"/>
                    <a:pt x="921533" y="158800"/>
                  </a:cubicBezTo>
                  <a:lnTo>
                    <a:pt x="30700" y="158800"/>
                  </a:lnTo>
                  <a:cubicBezTo>
                    <a:pt x="22558" y="158800"/>
                    <a:pt x="14749" y="155566"/>
                    <a:pt x="8992" y="149808"/>
                  </a:cubicBezTo>
                  <a:cubicBezTo>
                    <a:pt x="3234" y="144051"/>
                    <a:pt x="0" y="136242"/>
                    <a:pt x="0" y="128100"/>
                  </a:cubicBezTo>
                  <a:lnTo>
                    <a:pt x="0" y="30700"/>
                  </a:lnTo>
                  <a:cubicBezTo>
                    <a:pt x="0" y="22558"/>
                    <a:pt x="3234" y="14749"/>
                    <a:pt x="8992" y="8992"/>
                  </a:cubicBezTo>
                  <a:cubicBezTo>
                    <a:pt x="14749" y="3234"/>
                    <a:pt x="22558" y="0"/>
                    <a:pt x="30700" y="0"/>
                  </a:cubicBezTo>
                  <a:close/>
                </a:path>
              </a:pathLst>
            </a:custGeom>
            <a:solidFill>
              <a:srgbClr val="45A49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952234" cy="206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89280" y="291728"/>
            <a:ext cx="3643039" cy="76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Cakerolli Semi-Bold"/>
              </a:rPr>
              <a:t>For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76194" y="291728"/>
            <a:ext cx="3643039" cy="76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Cakerolli Semi-Bold"/>
              </a:rPr>
              <a:t>While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9970" y="1431630"/>
            <a:ext cx="4221144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DTD심플"/>
              </a:rPr>
              <a:t>Se utiliza para ejecutar un grupo específico de instrucciones hasta que se cumpla una condición en específica.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42905" y="1431630"/>
            <a:ext cx="432841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DTD심플"/>
              </a:rPr>
              <a:t>Mientras tanto, el bucle while es el que controla una serie de instrucciones que se repiten, siempre y cuando la condición sea verdadera.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31953" y="6511051"/>
            <a:ext cx="1680169" cy="100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6"/>
              </a:lnSpc>
            </a:pPr>
            <a:r>
              <a:rPr lang="en-US" sz="6830">
                <a:solidFill>
                  <a:srgbClr val="000000"/>
                </a:solidFill>
                <a:latin typeface="League Gothic"/>
              </a:rPr>
              <a:t>ITERAR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9970" y="3233125"/>
            <a:ext cx="4221144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DTD심플"/>
              </a:rPr>
              <a:t>La sintaxis general de cómo se ve un bucle for está definida de la siguiente manera: </a:t>
            </a:r>
            <a:r>
              <a:rPr lang="en-US" sz="2199">
                <a:solidFill>
                  <a:srgbClr val="358679"/>
                </a:solidFill>
                <a:latin typeface="TDTD심플"/>
              </a:rPr>
              <a:t>for ([expresion-inicial]; [condicion]; [expresion-final]) </a:t>
            </a:r>
            <a:r>
              <a:rPr lang="en-US" sz="2199">
                <a:solidFill>
                  <a:srgbClr val="000000"/>
                </a:solidFill>
                <a:latin typeface="TDTD심플"/>
              </a:rPr>
              <a:t>y, por último, la sentencia o cuerpo de la instrucción.</a:t>
            </a: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260328" y="3318850"/>
            <a:ext cx="4293571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DTD심플"/>
              </a:rPr>
              <a:t>La sintaxis general de cómo se ve un</a:t>
            </a:r>
            <a:r>
              <a:rPr lang="en-US" sz="2199">
                <a:solidFill>
                  <a:srgbClr val="000000"/>
                </a:solidFill>
                <a:latin typeface="TDTD심플"/>
              </a:rPr>
              <a:t> bucle while se define de la siguiente manera:</a:t>
            </a:r>
            <a:r>
              <a:rPr lang="en-US" sz="2199">
                <a:solidFill>
                  <a:srgbClr val="000000"/>
                </a:solidFill>
                <a:latin typeface="TDTD심플"/>
              </a:rPr>
              <a:t> </a:t>
            </a:r>
            <a:r>
              <a:rPr lang="en-US" sz="2199">
                <a:solidFill>
                  <a:srgbClr val="E9BAB8"/>
                </a:solidFill>
                <a:latin typeface="TDTD심플"/>
              </a:rPr>
              <a:t>while (condicion)</a:t>
            </a:r>
            <a:r>
              <a:rPr lang="en-US" sz="2199">
                <a:solidFill>
                  <a:srgbClr val="000000"/>
                </a:solidFill>
                <a:latin typeface="TDTD심플"/>
              </a:rPr>
              <a:t> acompañado del contenido o el cuerpo de la instrucción del bucle.</a:t>
            </a:r>
          </a:p>
          <a:p>
            <a:pPr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899" r="0" b="-448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8006" y="4709621"/>
            <a:ext cx="1639052" cy="1639052"/>
          </a:xfrm>
          <a:custGeom>
            <a:avLst/>
            <a:gdLst/>
            <a:ahLst/>
            <a:cxnLst/>
            <a:rect r="r" b="b" t="t" l="l"/>
            <a:pathLst>
              <a:path h="1639052" w="1639052">
                <a:moveTo>
                  <a:pt x="0" y="0"/>
                </a:moveTo>
                <a:lnTo>
                  <a:pt x="1639052" y="0"/>
                </a:lnTo>
                <a:lnTo>
                  <a:pt x="1639052" y="1639053"/>
                </a:lnTo>
                <a:lnTo>
                  <a:pt x="0" y="1639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306634">
            <a:off x="-66054" y="2427210"/>
            <a:ext cx="1639052" cy="1639052"/>
          </a:xfrm>
          <a:custGeom>
            <a:avLst/>
            <a:gdLst/>
            <a:ahLst/>
            <a:cxnLst/>
            <a:rect r="r" b="b" t="t" l="l"/>
            <a:pathLst>
              <a:path h="1639052" w="1639052">
                <a:moveTo>
                  <a:pt x="1639053" y="0"/>
                </a:moveTo>
                <a:lnTo>
                  <a:pt x="0" y="0"/>
                </a:lnTo>
                <a:lnTo>
                  <a:pt x="0" y="1639052"/>
                </a:lnTo>
                <a:lnTo>
                  <a:pt x="1639053" y="1639052"/>
                </a:lnTo>
                <a:lnTo>
                  <a:pt x="16390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731218" y="2239001"/>
            <a:ext cx="1374643" cy="188512"/>
          </a:xfrm>
          <a:prstGeom prst="line">
            <a:avLst/>
          </a:prstGeom>
          <a:ln cap="flat" w="19050">
            <a:solidFill>
              <a:srgbClr val="35867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731520" y="5944092"/>
            <a:ext cx="1222043" cy="404582"/>
          </a:xfrm>
          <a:prstGeom prst="line">
            <a:avLst/>
          </a:prstGeom>
          <a:ln cap="flat" w="19050">
            <a:solidFill>
              <a:srgbClr val="E9BAB8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953563" y="4708001"/>
            <a:ext cx="7623331" cy="2472183"/>
            <a:chOff x="0" y="0"/>
            <a:chExt cx="2396327" cy="7771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6327" cy="777109"/>
            </a:xfrm>
            <a:custGeom>
              <a:avLst/>
              <a:gdLst/>
              <a:ahLst/>
              <a:cxnLst/>
              <a:rect r="r" b="b" t="t" l="l"/>
              <a:pathLst>
                <a:path h="777109" w="2396327">
                  <a:moveTo>
                    <a:pt x="17264" y="0"/>
                  </a:moveTo>
                  <a:lnTo>
                    <a:pt x="2379062" y="0"/>
                  </a:lnTo>
                  <a:cubicBezTo>
                    <a:pt x="2383641" y="0"/>
                    <a:pt x="2388032" y="1819"/>
                    <a:pt x="2391270" y="5057"/>
                  </a:cubicBezTo>
                  <a:cubicBezTo>
                    <a:pt x="2394508" y="8294"/>
                    <a:pt x="2396327" y="12686"/>
                    <a:pt x="2396327" y="17264"/>
                  </a:cubicBezTo>
                  <a:lnTo>
                    <a:pt x="2396327" y="759844"/>
                  </a:lnTo>
                  <a:cubicBezTo>
                    <a:pt x="2396327" y="769379"/>
                    <a:pt x="2388597" y="777109"/>
                    <a:pt x="2379062" y="777109"/>
                  </a:cubicBezTo>
                  <a:lnTo>
                    <a:pt x="17264" y="777109"/>
                  </a:lnTo>
                  <a:cubicBezTo>
                    <a:pt x="12686" y="777109"/>
                    <a:pt x="8294" y="775290"/>
                    <a:pt x="5057" y="772052"/>
                  </a:cubicBezTo>
                  <a:cubicBezTo>
                    <a:pt x="1819" y="768814"/>
                    <a:pt x="0" y="764423"/>
                    <a:pt x="0" y="759844"/>
                  </a:cubicBezTo>
                  <a:lnTo>
                    <a:pt x="0" y="17264"/>
                  </a:lnTo>
                  <a:cubicBezTo>
                    <a:pt x="0" y="12686"/>
                    <a:pt x="1819" y="8294"/>
                    <a:pt x="5057" y="5057"/>
                  </a:cubicBezTo>
                  <a:cubicBezTo>
                    <a:pt x="8294" y="1819"/>
                    <a:pt x="12686" y="0"/>
                    <a:pt x="172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9BAB8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396327" cy="824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60381" y="3802572"/>
            <a:ext cx="4287013" cy="714929"/>
            <a:chOff x="0" y="0"/>
            <a:chExt cx="952234" cy="158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2234" cy="158800"/>
            </a:xfrm>
            <a:custGeom>
              <a:avLst/>
              <a:gdLst/>
              <a:ahLst/>
              <a:cxnLst/>
              <a:rect r="r" b="b" t="t" l="l"/>
              <a:pathLst>
                <a:path h="158800" w="952234">
                  <a:moveTo>
                    <a:pt x="30700" y="0"/>
                  </a:moveTo>
                  <a:lnTo>
                    <a:pt x="921533" y="0"/>
                  </a:lnTo>
                  <a:cubicBezTo>
                    <a:pt x="938489" y="0"/>
                    <a:pt x="952234" y="13745"/>
                    <a:pt x="952234" y="30700"/>
                  </a:cubicBezTo>
                  <a:lnTo>
                    <a:pt x="952234" y="128100"/>
                  </a:lnTo>
                  <a:cubicBezTo>
                    <a:pt x="952234" y="136242"/>
                    <a:pt x="948999" y="144051"/>
                    <a:pt x="943242" y="149808"/>
                  </a:cubicBezTo>
                  <a:cubicBezTo>
                    <a:pt x="937484" y="155566"/>
                    <a:pt x="929676" y="158800"/>
                    <a:pt x="921533" y="158800"/>
                  </a:cubicBezTo>
                  <a:lnTo>
                    <a:pt x="30700" y="158800"/>
                  </a:lnTo>
                  <a:cubicBezTo>
                    <a:pt x="22558" y="158800"/>
                    <a:pt x="14749" y="155566"/>
                    <a:pt x="8992" y="149808"/>
                  </a:cubicBezTo>
                  <a:cubicBezTo>
                    <a:pt x="3234" y="144051"/>
                    <a:pt x="0" y="136242"/>
                    <a:pt x="0" y="128100"/>
                  </a:cubicBezTo>
                  <a:lnTo>
                    <a:pt x="0" y="30700"/>
                  </a:lnTo>
                  <a:cubicBezTo>
                    <a:pt x="0" y="22558"/>
                    <a:pt x="3234" y="14749"/>
                    <a:pt x="8992" y="8992"/>
                  </a:cubicBezTo>
                  <a:cubicBezTo>
                    <a:pt x="14749" y="3234"/>
                    <a:pt x="22558" y="0"/>
                    <a:pt x="30700" y="0"/>
                  </a:cubicBezTo>
                  <a:close/>
                </a:path>
              </a:pathLst>
            </a:custGeom>
            <a:solidFill>
              <a:srgbClr val="E9BAB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52234" cy="206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05860" y="989754"/>
            <a:ext cx="7320783" cy="2498493"/>
            <a:chOff x="0" y="0"/>
            <a:chExt cx="2301223" cy="7853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01223" cy="785379"/>
            </a:xfrm>
            <a:custGeom>
              <a:avLst/>
              <a:gdLst/>
              <a:ahLst/>
              <a:cxnLst/>
              <a:rect r="r" b="b" t="t" l="l"/>
              <a:pathLst>
                <a:path h="785379" w="2301223">
                  <a:moveTo>
                    <a:pt x="17978" y="0"/>
                  </a:moveTo>
                  <a:lnTo>
                    <a:pt x="2283245" y="0"/>
                  </a:lnTo>
                  <a:cubicBezTo>
                    <a:pt x="2288013" y="0"/>
                    <a:pt x="2292586" y="1894"/>
                    <a:pt x="2295958" y="5266"/>
                  </a:cubicBezTo>
                  <a:cubicBezTo>
                    <a:pt x="2299329" y="8637"/>
                    <a:pt x="2301223" y="13210"/>
                    <a:pt x="2301223" y="17978"/>
                  </a:cubicBezTo>
                  <a:lnTo>
                    <a:pt x="2301223" y="767401"/>
                  </a:lnTo>
                  <a:cubicBezTo>
                    <a:pt x="2301223" y="772169"/>
                    <a:pt x="2299329" y="776742"/>
                    <a:pt x="2295958" y="780113"/>
                  </a:cubicBezTo>
                  <a:cubicBezTo>
                    <a:pt x="2292586" y="783485"/>
                    <a:pt x="2288013" y="785379"/>
                    <a:pt x="2283245" y="785379"/>
                  </a:cubicBezTo>
                  <a:lnTo>
                    <a:pt x="17978" y="785379"/>
                  </a:lnTo>
                  <a:cubicBezTo>
                    <a:pt x="13210" y="785379"/>
                    <a:pt x="8637" y="783485"/>
                    <a:pt x="5266" y="780113"/>
                  </a:cubicBezTo>
                  <a:cubicBezTo>
                    <a:pt x="1894" y="776742"/>
                    <a:pt x="0" y="772169"/>
                    <a:pt x="0" y="767401"/>
                  </a:cubicBezTo>
                  <a:lnTo>
                    <a:pt x="0" y="17978"/>
                  </a:lnTo>
                  <a:cubicBezTo>
                    <a:pt x="0" y="13210"/>
                    <a:pt x="1894" y="8637"/>
                    <a:pt x="5266" y="5266"/>
                  </a:cubicBezTo>
                  <a:cubicBezTo>
                    <a:pt x="8637" y="1894"/>
                    <a:pt x="13210" y="0"/>
                    <a:pt x="179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5867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301223" cy="833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260381" y="84326"/>
            <a:ext cx="4287013" cy="714929"/>
            <a:chOff x="0" y="0"/>
            <a:chExt cx="952234" cy="15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2234" cy="158800"/>
            </a:xfrm>
            <a:custGeom>
              <a:avLst/>
              <a:gdLst/>
              <a:ahLst/>
              <a:cxnLst/>
              <a:rect r="r" b="b" t="t" l="l"/>
              <a:pathLst>
                <a:path h="158800" w="952234">
                  <a:moveTo>
                    <a:pt x="30700" y="0"/>
                  </a:moveTo>
                  <a:lnTo>
                    <a:pt x="921533" y="0"/>
                  </a:lnTo>
                  <a:cubicBezTo>
                    <a:pt x="938489" y="0"/>
                    <a:pt x="952234" y="13745"/>
                    <a:pt x="952234" y="30700"/>
                  </a:cubicBezTo>
                  <a:lnTo>
                    <a:pt x="952234" y="128100"/>
                  </a:lnTo>
                  <a:cubicBezTo>
                    <a:pt x="952234" y="136242"/>
                    <a:pt x="948999" y="144051"/>
                    <a:pt x="943242" y="149808"/>
                  </a:cubicBezTo>
                  <a:cubicBezTo>
                    <a:pt x="937484" y="155566"/>
                    <a:pt x="929676" y="158800"/>
                    <a:pt x="921533" y="158800"/>
                  </a:cubicBezTo>
                  <a:lnTo>
                    <a:pt x="30700" y="158800"/>
                  </a:lnTo>
                  <a:cubicBezTo>
                    <a:pt x="22558" y="158800"/>
                    <a:pt x="14749" y="155566"/>
                    <a:pt x="8992" y="149808"/>
                  </a:cubicBezTo>
                  <a:cubicBezTo>
                    <a:pt x="3234" y="144051"/>
                    <a:pt x="0" y="136242"/>
                    <a:pt x="0" y="128100"/>
                  </a:cubicBezTo>
                  <a:lnTo>
                    <a:pt x="0" y="30700"/>
                  </a:lnTo>
                  <a:cubicBezTo>
                    <a:pt x="0" y="22558"/>
                    <a:pt x="3234" y="14749"/>
                    <a:pt x="8992" y="8992"/>
                  </a:cubicBezTo>
                  <a:cubicBezTo>
                    <a:pt x="14749" y="3234"/>
                    <a:pt x="22558" y="0"/>
                    <a:pt x="30700" y="0"/>
                  </a:cubicBezTo>
                  <a:close/>
                </a:path>
              </a:pathLst>
            </a:custGeom>
            <a:solidFill>
              <a:srgbClr val="45A49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952234" cy="206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096936" y="4822301"/>
            <a:ext cx="7329707" cy="2152831"/>
          </a:xfrm>
          <a:custGeom>
            <a:avLst/>
            <a:gdLst/>
            <a:ahLst/>
            <a:cxnLst/>
            <a:rect r="r" b="b" t="t" l="l"/>
            <a:pathLst>
              <a:path h="2152831" w="7329707">
                <a:moveTo>
                  <a:pt x="0" y="0"/>
                </a:moveTo>
                <a:lnTo>
                  <a:pt x="7329707" y="0"/>
                </a:lnTo>
                <a:lnTo>
                  <a:pt x="7329707" y="2152831"/>
                </a:lnTo>
                <a:lnTo>
                  <a:pt x="0" y="2152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234339" y="1099756"/>
            <a:ext cx="7061636" cy="2255228"/>
          </a:xfrm>
          <a:custGeom>
            <a:avLst/>
            <a:gdLst/>
            <a:ahLst/>
            <a:cxnLst/>
            <a:rect r="r" b="b" t="t" l="l"/>
            <a:pathLst>
              <a:path h="2255228" w="7061636">
                <a:moveTo>
                  <a:pt x="0" y="0"/>
                </a:moveTo>
                <a:lnTo>
                  <a:pt x="7061637" y="0"/>
                </a:lnTo>
                <a:lnTo>
                  <a:pt x="7061637" y="2255227"/>
                </a:lnTo>
                <a:lnTo>
                  <a:pt x="0" y="225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79" r="0" b="-4679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55560" y="-90277"/>
            <a:ext cx="3643039" cy="76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Cakerolli Semi-Bold"/>
              </a:rPr>
              <a:t>For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54860" y="3627969"/>
            <a:ext cx="3643039" cy="76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Cakerolli Semi-Bold"/>
              </a:rPr>
              <a:t>While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505" y="3961344"/>
            <a:ext cx="1680169" cy="100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6"/>
              </a:lnSpc>
            </a:pPr>
            <a:r>
              <a:rPr lang="en-US" sz="6830">
                <a:solidFill>
                  <a:srgbClr val="000000"/>
                </a:solidFill>
                <a:latin typeface="League Gothic"/>
              </a:rPr>
              <a:t>BUCLE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5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960918"/>
            <a:ext cx="8403192" cy="2611184"/>
            <a:chOff x="0" y="0"/>
            <a:chExt cx="1708835" cy="530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8835" cy="530998"/>
            </a:xfrm>
            <a:custGeom>
              <a:avLst/>
              <a:gdLst/>
              <a:ahLst/>
              <a:cxnLst/>
              <a:rect r="r" b="b" t="t" l="l"/>
              <a:pathLst>
                <a:path h="530998" w="1708835">
                  <a:moveTo>
                    <a:pt x="0" y="50800"/>
                  </a:moveTo>
                  <a:lnTo>
                    <a:pt x="854417" y="0"/>
                  </a:lnTo>
                  <a:lnTo>
                    <a:pt x="1708835" y="50800"/>
                  </a:lnTo>
                  <a:lnTo>
                    <a:pt x="1708835" y="480198"/>
                  </a:lnTo>
                  <a:lnTo>
                    <a:pt x="854417" y="530998"/>
                  </a:lnTo>
                  <a:lnTo>
                    <a:pt x="0" y="480198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DB8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"/>
              <a:ext cx="1708835" cy="499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299" y="300367"/>
            <a:ext cx="5627416" cy="568683"/>
            <a:chOff x="0" y="0"/>
            <a:chExt cx="1493564" cy="15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3564" cy="150933"/>
            </a:xfrm>
            <a:custGeom>
              <a:avLst/>
              <a:gdLst/>
              <a:ahLst/>
              <a:cxnLst/>
              <a:rect r="r" b="b" t="t" l="l"/>
              <a:pathLst>
                <a:path h="150933" w="1493564">
                  <a:moveTo>
                    <a:pt x="1290364" y="0"/>
                  </a:moveTo>
                  <a:lnTo>
                    <a:pt x="0" y="0"/>
                  </a:lnTo>
                  <a:lnTo>
                    <a:pt x="0" y="150933"/>
                  </a:lnTo>
                  <a:lnTo>
                    <a:pt x="1290364" y="150933"/>
                  </a:lnTo>
                  <a:lnTo>
                    <a:pt x="1493564" y="75467"/>
                  </a:lnTo>
                  <a:lnTo>
                    <a:pt x="1290364" y="0"/>
                  </a:lnTo>
                  <a:close/>
                </a:path>
              </a:pathLst>
            </a:custGeom>
            <a:solidFill>
              <a:srgbClr val="F1CD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379264" cy="16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50110" y="3663969"/>
            <a:ext cx="8071970" cy="3464681"/>
          </a:xfrm>
          <a:custGeom>
            <a:avLst/>
            <a:gdLst/>
            <a:ahLst/>
            <a:cxnLst/>
            <a:rect r="r" b="b" t="t" l="l"/>
            <a:pathLst>
              <a:path h="3464681" w="8071970">
                <a:moveTo>
                  <a:pt x="0" y="0"/>
                </a:moveTo>
                <a:lnTo>
                  <a:pt x="8071970" y="0"/>
                </a:lnTo>
                <a:lnTo>
                  <a:pt x="8071970" y="3464681"/>
                </a:lnTo>
                <a:lnTo>
                  <a:pt x="0" y="346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0299" y="384049"/>
            <a:ext cx="4989080" cy="34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</a:pPr>
            <a:r>
              <a:rPr lang="en-US" sz="2304" spc="106">
                <a:solidFill>
                  <a:srgbClr val="000000"/>
                </a:solidFill>
                <a:latin typeface="Cocomat Pro Heavy"/>
              </a:rPr>
              <a:t>DECLARACIÓN DE CLASE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6142" y="1323238"/>
            <a:ext cx="6713948" cy="206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51"/>
              </a:lnSpc>
            </a:pPr>
            <a:r>
              <a:rPr lang="en-US" sz="1860" spc="85">
                <a:solidFill>
                  <a:srgbClr val="000000"/>
                </a:solidFill>
                <a:latin typeface="Cocomat Pro Heavy"/>
              </a:rPr>
              <a:t> Dentro de la clase Busqueda, se declara una clase interna llamada ResultadoBusqueda. Esta clase se utiliza para almacenar el resultado de cada búsqueda. Tiene tres atributos: encontrado (indica si el número fue encontrado), posición (la posición del número en la lista) y tiempo (el tiempo de ejecución de la búsqueda).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25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1157790"/>
            <a:ext cx="8403192" cy="2401175"/>
            <a:chOff x="0" y="0"/>
            <a:chExt cx="1708835" cy="4882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8835" cy="488292"/>
            </a:xfrm>
            <a:custGeom>
              <a:avLst/>
              <a:gdLst/>
              <a:ahLst/>
              <a:cxnLst/>
              <a:rect r="r" b="b" t="t" l="l"/>
              <a:pathLst>
                <a:path h="488292" w="1708835">
                  <a:moveTo>
                    <a:pt x="0" y="50800"/>
                  </a:moveTo>
                  <a:lnTo>
                    <a:pt x="854417" y="0"/>
                  </a:lnTo>
                  <a:lnTo>
                    <a:pt x="1708835" y="50800"/>
                  </a:lnTo>
                  <a:lnTo>
                    <a:pt x="1708835" y="437492"/>
                  </a:lnTo>
                  <a:lnTo>
                    <a:pt x="854417" y="488292"/>
                  </a:lnTo>
                  <a:lnTo>
                    <a:pt x="0" y="437492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DB8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"/>
              <a:ext cx="1708835" cy="4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299" y="300367"/>
            <a:ext cx="9314846" cy="568683"/>
            <a:chOff x="0" y="0"/>
            <a:chExt cx="2472240" cy="15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72240" cy="150933"/>
            </a:xfrm>
            <a:custGeom>
              <a:avLst/>
              <a:gdLst/>
              <a:ahLst/>
              <a:cxnLst/>
              <a:rect r="r" b="b" t="t" l="l"/>
              <a:pathLst>
                <a:path h="150933" w="2472240">
                  <a:moveTo>
                    <a:pt x="2269040" y="0"/>
                  </a:moveTo>
                  <a:lnTo>
                    <a:pt x="0" y="0"/>
                  </a:lnTo>
                  <a:lnTo>
                    <a:pt x="0" y="150933"/>
                  </a:lnTo>
                  <a:lnTo>
                    <a:pt x="2269040" y="150933"/>
                  </a:lnTo>
                  <a:lnTo>
                    <a:pt x="2472240" y="75467"/>
                  </a:lnTo>
                  <a:lnTo>
                    <a:pt x="2269040" y="0"/>
                  </a:lnTo>
                  <a:close/>
                </a:path>
              </a:pathLst>
            </a:custGeom>
            <a:solidFill>
              <a:srgbClr val="F1CD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357940" cy="16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0299" y="384049"/>
            <a:ext cx="8751781" cy="34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</a:pPr>
            <a:r>
              <a:rPr lang="en-US" sz="2304" spc="106">
                <a:solidFill>
                  <a:srgbClr val="000000"/>
                </a:solidFill>
                <a:latin typeface="Cocomat Pro Heavy"/>
              </a:rPr>
              <a:t>MÉTODOS BUSQUEDABINARIA Y BUSQUEDALINEAL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520" y="1675629"/>
            <a:ext cx="8290560" cy="136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0"/>
              </a:lnSpc>
            </a:pPr>
            <a:r>
              <a:rPr lang="en-US" sz="2297" spc="105">
                <a:solidFill>
                  <a:srgbClr val="000000"/>
                </a:solidFill>
                <a:latin typeface="Cocomat Pro Heavy"/>
              </a:rPr>
              <a:t>  Ambos métodos toman un arreglo de enteros (lista) y un número entero objetivo (objetivo). Realizan dos tipos de búsqueda: búsqueda binaria y búsqueda lineal.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70299" y="3975408"/>
            <a:ext cx="9174840" cy="2949902"/>
            <a:chOff x="0" y="0"/>
            <a:chExt cx="1770832" cy="5693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70832" cy="569359"/>
            </a:xfrm>
            <a:custGeom>
              <a:avLst/>
              <a:gdLst/>
              <a:ahLst/>
              <a:cxnLst/>
              <a:rect r="r" b="b" t="t" l="l"/>
              <a:pathLst>
                <a:path h="569359" w="1770832">
                  <a:moveTo>
                    <a:pt x="0" y="50800"/>
                  </a:moveTo>
                  <a:lnTo>
                    <a:pt x="885416" y="0"/>
                  </a:lnTo>
                  <a:lnTo>
                    <a:pt x="1770832" y="50800"/>
                  </a:lnTo>
                  <a:lnTo>
                    <a:pt x="1770832" y="518559"/>
                  </a:lnTo>
                  <a:lnTo>
                    <a:pt x="885416" y="569359"/>
                  </a:lnTo>
                  <a:lnTo>
                    <a:pt x="0" y="518559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DB89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6350"/>
              <a:ext cx="1770832" cy="537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58517" y="4281569"/>
            <a:ext cx="8036567" cy="232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</a:pPr>
            <a:r>
              <a:rPr lang="en-US" sz="2227" spc="102">
                <a:solidFill>
                  <a:srgbClr val="000000"/>
                </a:solidFill>
                <a:latin typeface="Cocomat Pro Heavy"/>
              </a:rPr>
              <a:t> BusquedaBinaria: Ordena el arreglo usando Arrays.sort() y luego realiza una búsqueda binaria para encontrar el objetivo. Mide el tiempo transcurrido desde el inicio de la búsqueda hasta su finalización y devuelve un ResultadoBusqueda con el resultado, la posición (si se encontró) y el tiempo de ejecución.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5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99" y="300367"/>
            <a:ext cx="9314846" cy="568683"/>
            <a:chOff x="0" y="0"/>
            <a:chExt cx="2472240" cy="15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2240" cy="150933"/>
            </a:xfrm>
            <a:custGeom>
              <a:avLst/>
              <a:gdLst/>
              <a:ahLst/>
              <a:cxnLst/>
              <a:rect r="r" b="b" t="t" l="l"/>
              <a:pathLst>
                <a:path h="150933" w="2472240">
                  <a:moveTo>
                    <a:pt x="2269040" y="0"/>
                  </a:moveTo>
                  <a:lnTo>
                    <a:pt x="0" y="0"/>
                  </a:lnTo>
                  <a:lnTo>
                    <a:pt x="0" y="150933"/>
                  </a:lnTo>
                  <a:lnTo>
                    <a:pt x="2269040" y="150933"/>
                  </a:lnTo>
                  <a:lnTo>
                    <a:pt x="2472240" y="75467"/>
                  </a:lnTo>
                  <a:lnTo>
                    <a:pt x="2269040" y="0"/>
                  </a:lnTo>
                  <a:close/>
                </a:path>
              </a:pathLst>
            </a:custGeom>
            <a:solidFill>
              <a:srgbClr val="F1CD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357940" cy="16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9955" y="1127562"/>
            <a:ext cx="7853690" cy="5874808"/>
          </a:xfrm>
          <a:custGeom>
            <a:avLst/>
            <a:gdLst/>
            <a:ahLst/>
            <a:cxnLst/>
            <a:rect r="r" b="b" t="t" l="l"/>
            <a:pathLst>
              <a:path h="5874808" w="7853690">
                <a:moveTo>
                  <a:pt x="0" y="0"/>
                </a:moveTo>
                <a:lnTo>
                  <a:pt x="7853690" y="0"/>
                </a:lnTo>
                <a:lnTo>
                  <a:pt x="7853690" y="5874808"/>
                </a:lnTo>
                <a:lnTo>
                  <a:pt x="0" y="587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0299" y="384049"/>
            <a:ext cx="8751781" cy="34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</a:pPr>
            <a:r>
              <a:rPr lang="en-US" sz="2304" spc="106">
                <a:solidFill>
                  <a:srgbClr val="000000"/>
                </a:solidFill>
                <a:latin typeface="Cocomat Pro Heavy"/>
              </a:rPr>
              <a:t>MÉTODOS BUSQUEDABINARIA Y BUSQUEDALINEAL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5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1000283"/>
            <a:ext cx="8403192" cy="2401175"/>
            <a:chOff x="0" y="0"/>
            <a:chExt cx="1708835" cy="4882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8835" cy="488292"/>
            </a:xfrm>
            <a:custGeom>
              <a:avLst/>
              <a:gdLst/>
              <a:ahLst/>
              <a:cxnLst/>
              <a:rect r="r" b="b" t="t" l="l"/>
              <a:pathLst>
                <a:path h="488292" w="1708835">
                  <a:moveTo>
                    <a:pt x="0" y="50800"/>
                  </a:moveTo>
                  <a:lnTo>
                    <a:pt x="854417" y="0"/>
                  </a:lnTo>
                  <a:lnTo>
                    <a:pt x="1708835" y="50800"/>
                  </a:lnTo>
                  <a:lnTo>
                    <a:pt x="1708835" y="437492"/>
                  </a:lnTo>
                  <a:lnTo>
                    <a:pt x="854417" y="488292"/>
                  </a:lnTo>
                  <a:lnTo>
                    <a:pt x="0" y="437492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DB8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"/>
              <a:ext cx="1708835" cy="4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299" y="300367"/>
            <a:ext cx="9314846" cy="568683"/>
            <a:chOff x="0" y="0"/>
            <a:chExt cx="2472240" cy="15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72240" cy="150933"/>
            </a:xfrm>
            <a:custGeom>
              <a:avLst/>
              <a:gdLst/>
              <a:ahLst/>
              <a:cxnLst/>
              <a:rect r="r" b="b" t="t" l="l"/>
              <a:pathLst>
                <a:path h="150933" w="2472240">
                  <a:moveTo>
                    <a:pt x="2269040" y="0"/>
                  </a:moveTo>
                  <a:lnTo>
                    <a:pt x="0" y="0"/>
                  </a:lnTo>
                  <a:lnTo>
                    <a:pt x="0" y="150933"/>
                  </a:lnTo>
                  <a:lnTo>
                    <a:pt x="2269040" y="150933"/>
                  </a:lnTo>
                  <a:lnTo>
                    <a:pt x="2472240" y="75467"/>
                  </a:lnTo>
                  <a:lnTo>
                    <a:pt x="2269040" y="0"/>
                  </a:lnTo>
                  <a:close/>
                </a:path>
              </a:pathLst>
            </a:custGeom>
            <a:solidFill>
              <a:srgbClr val="F1CD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357940" cy="16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1520" y="3401458"/>
            <a:ext cx="8403192" cy="3787837"/>
          </a:xfrm>
          <a:custGeom>
            <a:avLst/>
            <a:gdLst/>
            <a:ahLst/>
            <a:cxnLst/>
            <a:rect r="r" b="b" t="t" l="l"/>
            <a:pathLst>
              <a:path h="3787837" w="8403192">
                <a:moveTo>
                  <a:pt x="0" y="0"/>
                </a:moveTo>
                <a:lnTo>
                  <a:pt x="8403192" y="0"/>
                </a:lnTo>
                <a:lnTo>
                  <a:pt x="8403192" y="3787836"/>
                </a:lnTo>
                <a:lnTo>
                  <a:pt x="0" y="3787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3" r="0" b="-28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0299" y="384049"/>
            <a:ext cx="8751781" cy="34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</a:pPr>
            <a:r>
              <a:rPr lang="en-US" sz="2304" spc="106">
                <a:solidFill>
                  <a:srgbClr val="000000"/>
                </a:solidFill>
                <a:latin typeface="Cocomat Pro Heavy"/>
              </a:rPr>
              <a:t>MÉTODOS BUSQUEDABINARIA Y BUSQUEDALINEAL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8517" y="1363703"/>
            <a:ext cx="8036567" cy="166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</a:pPr>
            <a:r>
              <a:rPr lang="en-US" sz="2227" spc="102">
                <a:solidFill>
                  <a:srgbClr val="000000"/>
                </a:solidFill>
                <a:latin typeface="Cocomat Pro Heavy"/>
              </a:rPr>
              <a:t> BusquedaLineal: Realiza una búsqueda lineal en el arreglo para encontrar el objetivo. Mide el tiempo de ejecución y devuelve un ResultadoBusqueda con el resultado, la posición (si se encontró) y el tiempo de ejecución.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25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935" y="1157790"/>
            <a:ext cx="9341729" cy="4938782"/>
            <a:chOff x="0" y="0"/>
            <a:chExt cx="1899691" cy="10043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9691" cy="1004328"/>
            </a:xfrm>
            <a:custGeom>
              <a:avLst/>
              <a:gdLst/>
              <a:ahLst/>
              <a:cxnLst/>
              <a:rect r="r" b="b" t="t" l="l"/>
              <a:pathLst>
                <a:path h="1004328" w="1899691">
                  <a:moveTo>
                    <a:pt x="0" y="50800"/>
                  </a:moveTo>
                  <a:lnTo>
                    <a:pt x="949846" y="0"/>
                  </a:lnTo>
                  <a:lnTo>
                    <a:pt x="1899691" y="50800"/>
                  </a:lnTo>
                  <a:lnTo>
                    <a:pt x="1899691" y="953528"/>
                  </a:lnTo>
                  <a:lnTo>
                    <a:pt x="949846" y="1004328"/>
                  </a:lnTo>
                  <a:lnTo>
                    <a:pt x="0" y="953528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DB8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"/>
              <a:ext cx="1899691" cy="972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299" y="300367"/>
            <a:ext cx="5627416" cy="568683"/>
            <a:chOff x="0" y="0"/>
            <a:chExt cx="1493564" cy="15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3564" cy="150933"/>
            </a:xfrm>
            <a:custGeom>
              <a:avLst/>
              <a:gdLst/>
              <a:ahLst/>
              <a:cxnLst/>
              <a:rect r="r" b="b" t="t" l="l"/>
              <a:pathLst>
                <a:path h="150933" w="1493564">
                  <a:moveTo>
                    <a:pt x="1290364" y="0"/>
                  </a:moveTo>
                  <a:lnTo>
                    <a:pt x="0" y="0"/>
                  </a:lnTo>
                  <a:lnTo>
                    <a:pt x="0" y="150933"/>
                  </a:lnTo>
                  <a:lnTo>
                    <a:pt x="1290364" y="150933"/>
                  </a:lnTo>
                  <a:lnTo>
                    <a:pt x="1493564" y="75467"/>
                  </a:lnTo>
                  <a:lnTo>
                    <a:pt x="1290364" y="0"/>
                  </a:lnTo>
                  <a:close/>
                </a:path>
              </a:pathLst>
            </a:custGeom>
            <a:solidFill>
              <a:srgbClr val="F1CD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379264" cy="16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0299" y="384049"/>
            <a:ext cx="4989080" cy="34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</a:pPr>
            <a:r>
              <a:rPr lang="en-US" sz="2304" spc="106">
                <a:solidFill>
                  <a:srgbClr val="000000"/>
                </a:solidFill>
                <a:latin typeface="Cocomat Pro Semi-Bold"/>
              </a:rPr>
              <a:t>FUNCIÓN MAIN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520" y="2062268"/>
            <a:ext cx="8011673" cy="287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4"/>
              </a:lnSpc>
            </a:pPr>
            <a:r>
              <a:rPr lang="en-US" sz="1929" spc="88">
                <a:solidFill>
                  <a:srgbClr val="000000"/>
                </a:solidFill>
                <a:latin typeface="Cocomat Pro Heavy"/>
              </a:rPr>
              <a:t> Dentro de la función main, se crea un arreglo miLista de un millón de enteros del 1 al 1,000,000. Se defina un objetivo (en este caso, 500,000) que se buscará en ambas búsquedas.</a:t>
            </a:r>
          </a:p>
          <a:p>
            <a:pPr algn="ctr" marL="416475" indent="-208238" lvl="1">
              <a:lnSpc>
                <a:spcPts val="2334"/>
              </a:lnSpc>
              <a:buFont typeface="Arial"/>
              <a:buChar char="•"/>
            </a:pPr>
            <a:r>
              <a:rPr lang="en-US" sz="1929" spc="88">
                <a:solidFill>
                  <a:srgbClr val="000000"/>
                </a:solidFill>
                <a:latin typeface="Cocomat Pro Heavy"/>
              </a:rPr>
              <a:t>Se ejecutan ambas búsquedas (busquedaBinaria y busquedaLineal) con el arreglo y el objetivo definidos.</a:t>
            </a:r>
          </a:p>
          <a:p>
            <a:pPr algn="ctr" marL="416475" indent="-208238" lvl="1">
              <a:lnSpc>
                <a:spcPts val="2334"/>
              </a:lnSpc>
              <a:buFont typeface="Arial"/>
              <a:buChar char="•"/>
            </a:pPr>
            <a:r>
              <a:rPr lang="en-US" sz="1929" spc="88">
                <a:solidFill>
                  <a:srgbClr val="000000"/>
                </a:solidFill>
                <a:latin typeface="Cocomat Pro Heavy"/>
              </a:rPr>
              <a:t>Dependiendo de si se encontró el objetivo o no, imprime los resultados con la posición del objetivo en la lista y el tiempo de ejecución de cada búsqueda.</a:t>
            </a:r>
          </a:p>
          <a:p>
            <a:pPr algn="ctr">
              <a:lnSpc>
                <a:spcPts val="233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DAF5PiSNsH0</dc:identifier>
  <dcterms:modified xsi:type="dcterms:W3CDTF">2011-08-01T06:04:30Z</dcterms:modified>
  <cp:revision>1</cp:revision>
  <dc:title>Iterara</dc:title>
</cp:coreProperties>
</file>